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361" r:id="rId2"/>
    <p:sldId id="463" r:id="rId3"/>
    <p:sldId id="457" r:id="rId4"/>
    <p:sldId id="414" r:id="rId5"/>
    <p:sldId id="521" r:id="rId6"/>
    <p:sldId id="522" r:id="rId7"/>
    <p:sldId id="523" r:id="rId8"/>
    <p:sldId id="524" r:id="rId9"/>
    <p:sldId id="526" r:id="rId10"/>
    <p:sldId id="527" r:id="rId11"/>
    <p:sldId id="525" r:id="rId12"/>
    <p:sldId id="528" r:id="rId13"/>
    <p:sldId id="530" r:id="rId14"/>
    <p:sldId id="529" r:id="rId15"/>
    <p:sldId id="531" r:id="rId16"/>
    <p:sldId id="533" r:id="rId17"/>
    <p:sldId id="532" r:id="rId18"/>
    <p:sldId id="552" r:id="rId19"/>
    <p:sldId id="553" r:id="rId20"/>
    <p:sldId id="556" r:id="rId21"/>
    <p:sldId id="555" r:id="rId22"/>
    <p:sldId id="539" r:id="rId23"/>
    <p:sldId id="551" r:id="rId24"/>
    <p:sldId id="541" r:id="rId25"/>
    <p:sldId id="544" r:id="rId26"/>
    <p:sldId id="545" r:id="rId27"/>
    <p:sldId id="542" r:id="rId28"/>
    <p:sldId id="540" r:id="rId29"/>
    <p:sldId id="546" r:id="rId30"/>
    <p:sldId id="550" r:id="rId31"/>
    <p:sldId id="549" r:id="rId32"/>
    <p:sldId id="548" r:id="rId33"/>
    <p:sldId id="547" r:id="rId34"/>
    <p:sldId id="554" r:id="rId35"/>
    <p:sldId id="515" r:id="rId36"/>
    <p:sldId id="559" r:id="rId37"/>
    <p:sldId id="558" r:id="rId38"/>
    <p:sldId id="513" r:id="rId39"/>
    <p:sldId id="560" r:id="rId40"/>
    <p:sldId id="557" r:id="rId41"/>
    <p:sldId id="561" r:id="rId42"/>
    <p:sldId id="501" r:id="rId43"/>
    <p:sldId id="516" r:id="rId44"/>
    <p:sldId id="517" r:id="rId45"/>
    <p:sldId id="520" r:id="rId46"/>
    <p:sldId id="500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>
      <p:cViewPr varScale="1">
        <p:scale>
          <a:sx n="68" d="100"/>
          <a:sy n="68" d="100"/>
        </p:scale>
        <p:origin x="142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jpeg>
</file>

<file path=ppt/media/image45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B8F1AE-C9E3-4855-8384-3519135F4987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37420-7D57-431D-A042-714C4F8A4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5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59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87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92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784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45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2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58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389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561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60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81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31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60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976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7018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37420-7D57-431D-A042-714C4F8A4F5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39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8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17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10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51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3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20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8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3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7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1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7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60A04-EBE5-4BA7-9B11-D34CCFDEFEC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342CB-55DF-42F2-A5E8-03B331FE9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1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loannguyenthanh1978@gmail.com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xfordlearnersdictionaries.com/definition/english/racke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2.jpeg"/><Relationship Id="rId7" Type="http://schemas.openxmlformats.org/officeDocument/2006/relationships/image" Target="../media/image8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17.jpeg"/><Relationship Id="rId4" Type="http://schemas.openxmlformats.org/officeDocument/2006/relationships/image" Target="../media/image11.jpeg"/><Relationship Id="rId9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elbling-ezone.com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8914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TEACHER’S </a:t>
            </a:r>
            <a:r>
              <a:rPr lang="vi-VN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 INFORMATION</a:t>
            </a:r>
            <a:endParaRPr lang="en-US" sz="3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6910"/>
            <a:ext cx="8458200" cy="487925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Name: Nguyen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Loan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Facebook: Loan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Mobile number: 0942 255 937</a:t>
            </a: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Email:  </a:t>
            </a:r>
            <a:r>
              <a:rPr lang="vi-VN" dirty="0">
                <a:latin typeface="Times New Roman" pitchFamily="18" charset="0"/>
                <a:cs typeface="Times New Roman" pitchFamily="18" charset="0"/>
                <a:hlinkClick r:id="rId2"/>
              </a:rPr>
              <a:t>loannguyenthanh1978@gmail.com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lớp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…………….</a:t>
            </a:r>
          </a:p>
          <a:p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27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260031" y="4301388"/>
            <a:ext cx="2533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Playing tennis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2000" y="4320558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tenɪs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129630" y="4804897"/>
            <a:ext cx="92202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game in which two or four players use </a:t>
            </a:r>
            <a:r>
              <a:rPr lang="en-US" sz="2800" b="0" i="1" u="none" strike="noStrike" dirty="0">
                <a:solidFill>
                  <a:srgbClr val="00860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rackets definition"/>
              </a:rPr>
              <a:t>rackets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hit a ball backwards and forwards across a net on a specially marked court to </a:t>
            </a:r>
            <a:r>
              <a:rPr lang="en-US" sz="2800" b="1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play tennis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29630" y="6263053"/>
            <a:ext cx="9014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I met a friend for a quick game of tennis after work.</a:t>
            </a:r>
          </a:p>
        </p:txBody>
      </p:sp>
      <p:pic>
        <p:nvPicPr>
          <p:cNvPr id="2050" name="Picture 2" descr="Winning runs over for Aussies at Melbourne Summer Series | 16 February,  2021 | All News | News and Features | News and Events | Tennis Australia">
            <a:extLst>
              <a:ext uri="{FF2B5EF4-FFF2-40B4-BE49-F238E27FC236}">
                <a16:creationId xmlns:a16="http://schemas.microsoft.com/office/drawing/2014/main" id="{AED74650-91C4-462E-899E-8D3AF81E4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029414"/>
            <a:ext cx="5902454" cy="329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C4B3FA-ECAE-488E-91BB-6C06EB09F45E}"/>
              </a:ext>
            </a:extLst>
          </p:cNvPr>
          <p:cNvSpPr txBox="1"/>
          <p:nvPr/>
        </p:nvSpPr>
        <p:spPr>
          <a:xfrm>
            <a:off x="3581400" y="323165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3516876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3581400" y="323165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activities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286695" y="4857630"/>
            <a:ext cx="3276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Watching TV/movies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5451766" y="4907362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wɒtʃ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381000" y="6060804"/>
            <a:ext cx="768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Most people like watching TV.</a:t>
            </a:r>
            <a:endParaRPr lang="en-US" sz="28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Binge watching TV and its effects on sleep - Clinical Advisor">
            <a:extLst>
              <a:ext uri="{FF2B5EF4-FFF2-40B4-BE49-F238E27FC236}">
                <a16:creationId xmlns:a16="http://schemas.microsoft.com/office/drawing/2014/main" id="{3EC6BDFC-2A2E-4EF3-8CD8-65CF6B71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991" y="966548"/>
            <a:ext cx="5161009" cy="383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733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295400" y="5724445"/>
            <a:ext cx="4952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Spending time with friends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6248400" y="5678278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/spend/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29630" y="6263053"/>
            <a:ext cx="9014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At the weekend I spend time with my friends to relax.</a:t>
            </a:r>
          </a:p>
        </p:txBody>
      </p:sp>
      <p:pic>
        <p:nvPicPr>
          <p:cNvPr id="9218" name="Picture 2" descr="How long does it take to make a friend? Friendship advice">
            <a:extLst>
              <a:ext uri="{FF2B5EF4-FFF2-40B4-BE49-F238E27FC236}">
                <a16:creationId xmlns:a16="http://schemas.microsoft.com/office/drawing/2014/main" id="{25100418-4DD5-4D1D-BDC4-F8ADEE24A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48" y="1054349"/>
            <a:ext cx="8094133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55C4BA-B246-49D4-8F69-9E328C362D43}"/>
              </a:ext>
            </a:extLst>
          </p:cNvPr>
          <p:cNvSpPr txBox="1"/>
          <p:nvPr/>
        </p:nvSpPr>
        <p:spPr>
          <a:xfrm>
            <a:off x="3581400" y="323165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4142699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981201" y="5458076"/>
            <a:ext cx="2438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Playing music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419600" y="5472754"/>
            <a:ext cx="4419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pleɪɪŋ</a:t>
            </a:r>
            <a:r>
              <a:rPr lang="en-US" sz="2800" dirty="0">
                <a:solidFill>
                  <a:srgbClr val="333333"/>
                </a:solidFill>
                <a:latin typeface="Lucida Sans Unicode" panose="020B0602030504020204" pitchFamily="34" charset="0"/>
              </a:rPr>
              <a:t> 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mjuːzɪk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29630" y="6263053"/>
            <a:ext cx="9014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i="1" dirty="0">
                <a:solidFill>
                  <a:srgbClr val="0070C0"/>
                </a:solidFill>
                <a:latin typeface="inherit"/>
                <a:cs typeface="Times New Roman" panose="02020603050405020304" pitchFamily="18" charset="0"/>
              </a:rPr>
              <a:t>T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hey like playing music together.</a:t>
            </a:r>
          </a:p>
        </p:txBody>
      </p:sp>
      <p:pic>
        <p:nvPicPr>
          <p:cNvPr id="7170" name="Picture 2" descr="Laughing man with ukulele playing music hanging out with friends on shore.  by Guille Faingold - Lifestyle, Party - Stocksy United">
            <a:extLst>
              <a:ext uri="{FF2B5EF4-FFF2-40B4-BE49-F238E27FC236}">
                <a16:creationId xmlns:a16="http://schemas.microsoft.com/office/drawing/2014/main" id="{CC1CC7C7-A3AE-45A5-889D-C2BAF4629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54" y="978874"/>
            <a:ext cx="8694092" cy="431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6D3EDB-EC16-49D9-812B-5C8B79DC30FE}"/>
              </a:ext>
            </a:extLst>
          </p:cNvPr>
          <p:cNvSpPr txBox="1"/>
          <p:nvPr/>
        </p:nvSpPr>
        <p:spPr>
          <a:xfrm>
            <a:off x="3581400" y="323165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3300956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872929" y="5164056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 to music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293415" y="5837996"/>
            <a:ext cx="9014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i="1" dirty="0">
                <a:solidFill>
                  <a:srgbClr val="0070C0"/>
                </a:solidFill>
                <a:latin typeface="inherit"/>
                <a:cs typeface="Times New Roman" panose="02020603050405020304" pitchFamily="18" charset="0"/>
              </a:rPr>
              <a:t>B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oys and girls like listening to music.</a:t>
            </a:r>
          </a:p>
        </p:txBody>
      </p:sp>
      <p:pic>
        <p:nvPicPr>
          <p:cNvPr id="8194" name="Picture 2" descr="How to be Happy by Listening to Music - Happiness On">
            <a:extLst>
              <a:ext uri="{FF2B5EF4-FFF2-40B4-BE49-F238E27FC236}">
                <a16:creationId xmlns:a16="http://schemas.microsoft.com/office/drawing/2014/main" id="{7832FC2E-8F1B-441F-A8CB-146907344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5" y="1854492"/>
            <a:ext cx="4429664" cy="3098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10 Health Benefits of Music | Get Healthy Stay Healthy">
            <a:extLst>
              <a:ext uri="{FF2B5EF4-FFF2-40B4-BE49-F238E27FC236}">
                <a16:creationId xmlns:a16="http://schemas.microsoft.com/office/drawing/2014/main" id="{0587DC7E-A88C-474C-A8DE-3C19C5EBD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2773" y="1838080"/>
            <a:ext cx="4429662" cy="3098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4F016-6AA9-471E-B8A0-01C8157EC145}"/>
              </a:ext>
            </a:extLst>
          </p:cNvPr>
          <p:cNvSpPr txBox="1"/>
          <p:nvPr/>
        </p:nvSpPr>
        <p:spPr>
          <a:xfrm>
            <a:off x="3581400" y="323165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2762646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Like listening to music on your mobile device? You might want to turn down  the volume - PhoneArena">
            <a:extLst>
              <a:ext uri="{FF2B5EF4-FFF2-40B4-BE49-F238E27FC236}">
                <a16:creationId xmlns:a16="http://schemas.microsoft.com/office/drawing/2014/main" id="{EE5D8CE0-E2B2-4DCD-B01A-0B57C038C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886" y="488852"/>
            <a:ext cx="3695114" cy="293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Young beautiful girl holding soccer football ball over isolated background  with angry face, negative sign showing dislike with thumbs down, rejection  Stock Photo - Alamy">
            <a:extLst>
              <a:ext uri="{FF2B5EF4-FFF2-40B4-BE49-F238E27FC236}">
                <a16:creationId xmlns:a16="http://schemas.microsoft.com/office/drawing/2014/main" id="{4D6F9B81-3EF5-4541-A777-27A26A5F9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3914335"/>
            <a:ext cx="3695114" cy="261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2FD6B9-B304-4ABB-9440-CFE958B732E4}"/>
              </a:ext>
            </a:extLst>
          </p:cNvPr>
          <p:cNvSpPr txBox="1"/>
          <p:nvPr/>
        </p:nvSpPr>
        <p:spPr>
          <a:xfrm>
            <a:off x="81475" y="1655058"/>
            <a:ext cx="434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like/love music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like/love listening to music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47C914-FDCC-4950-A189-93E784283EFB}"/>
              </a:ext>
            </a:extLst>
          </p:cNvPr>
          <p:cNvSpPr txBox="1"/>
          <p:nvPr/>
        </p:nvSpPr>
        <p:spPr>
          <a:xfrm>
            <a:off x="103749" y="4495800"/>
            <a:ext cx="434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hate soccer.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hate playing soccer.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AF60C7-91AE-4492-854F-158C25A36A84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GRAMMAR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0C926C-B7D9-490C-A5CA-2AC8B3286335}"/>
              </a:ext>
            </a:extLst>
          </p:cNvPr>
          <p:cNvSpPr txBox="1"/>
          <p:nvPr/>
        </p:nvSpPr>
        <p:spPr>
          <a:xfrm>
            <a:off x="1485900" y="547465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Like/love/hate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93F3DB-8765-4390-847B-D0B125C1074D}"/>
              </a:ext>
            </a:extLst>
          </p:cNvPr>
          <p:cNvSpPr txBox="1"/>
          <p:nvPr/>
        </p:nvSpPr>
        <p:spPr>
          <a:xfrm>
            <a:off x="-168812" y="5449907"/>
            <a:ext cx="4976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Like/love/hate + noun/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Like/love/hate + V-</a:t>
            </a:r>
            <a:r>
              <a:rPr lang="en-US" sz="3600" b="1" dirty="0" err="1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ing</a:t>
            </a:r>
            <a:endParaRPr lang="en-US" sz="3600" b="1" dirty="0">
              <a:solidFill>
                <a:srgbClr val="FF0000"/>
              </a:solidFill>
              <a:highlight>
                <a:srgbClr val="FFFF00"/>
              </a:highlight>
              <a:latin typeface="Sitka Banner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736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BD95326-E51D-443F-B052-CDF22751E9D8}"/>
              </a:ext>
            </a:extLst>
          </p:cNvPr>
          <p:cNvSpPr txBox="1">
            <a:spLocks/>
          </p:cNvSpPr>
          <p:nvPr/>
        </p:nvSpPr>
        <p:spPr>
          <a:xfrm>
            <a:off x="152400" y="1232118"/>
            <a:ext cx="9119381" cy="76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sentences with like/love/hate and these types of music.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68ECA-1808-4785-B2A5-E15656A5FAD7}"/>
              </a:ext>
            </a:extLst>
          </p:cNvPr>
          <p:cNvSpPr txBox="1"/>
          <p:nvPr/>
        </p:nvSpPr>
        <p:spPr>
          <a:xfrm>
            <a:off x="990600" y="2362200"/>
            <a:ext cx="6629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folk music		5. rock music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				6. jazz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classical music		7. pop music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country music		8. house music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CE694B-EBA4-47E6-A4DD-EFFF88BC7E88}"/>
              </a:ext>
            </a:extLst>
          </p:cNvPr>
          <p:cNvSpPr txBox="1"/>
          <p:nvPr/>
        </p:nvSpPr>
        <p:spPr>
          <a:xfrm>
            <a:off x="18757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SPEAKING</a:t>
            </a:r>
          </a:p>
        </p:txBody>
      </p:sp>
    </p:spTree>
    <p:extLst>
      <p:ext uri="{BB962C8B-B14F-4D97-AF65-F5344CB8AC3E}">
        <p14:creationId xmlns:p14="http://schemas.microsoft.com/office/powerpoint/2010/main" val="59037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ancing Through...' Theatre Dance Vietnam - Dance Informa Magazine">
            <a:extLst>
              <a:ext uri="{FF2B5EF4-FFF2-40B4-BE49-F238E27FC236}">
                <a16:creationId xmlns:a16="http://schemas.microsoft.com/office/drawing/2014/main" id="{8C6C2192-0214-494E-8BDB-AF75D34C7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10" y="708978"/>
            <a:ext cx="2628386" cy="142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ow to be Happy by Listening to Music - Happiness On">
            <a:extLst>
              <a:ext uri="{FF2B5EF4-FFF2-40B4-BE49-F238E27FC236}">
                <a16:creationId xmlns:a16="http://schemas.microsoft.com/office/drawing/2014/main" id="{A6303CD0-9DA8-4133-B8B7-7B9ED190A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250" y="740621"/>
            <a:ext cx="2493606" cy="174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Laughing man with ukulele playing music hanging out with friends on shore.  by Guille Faingold - Lifestyle, Party - Stocksy United">
            <a:extLst>
              <a:ext uri="{FF2B5EF4-FFF2-40B4-BE49-F238E27FC236}">
                <a16:creationId xmlns:a16="http://schemas.microsoft.com/office/drawing/2014/main" id="{1E8804A1-4E23-4DE6-BE37-2A8FE7F57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0" y="2438519"/>
            <a:ext cx="3050871" cy="213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ow long does it take to make a friend? Friendship advice">
            <a:extLst>
              <a:ext uri="{FF2B5EF4-FFF2-40B4-BE49-F238E27FC236}">
                <a16:creationId xmlns:a16="http://schemas.microsoft.com/office/drawing/2014/main" id="{FAA41594-F0C5-43A1-82DB-A5ADD9340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4993010"/>
            <a:ext cx="2264484" cy="163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inge watching TV and its effects on sleep - Clinical Advisor">
            <a:extLst>
              <a:ext uri="{FF2B5EF4-FFF2-40B4-BE49-F238E27FC236}">
                <a16:creationId xmlns:a16="http://schemas.microsoft.com/office/drawing/2014/main" id="{DF36A0A0-F149-40E6-B637-7C211E89F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641541"/>
            <a:ext cx="2493606" cy="1720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inning runs over for Aussies at Melbourne Summer Series | 16 February,  2021 | All News | News and Features | News and Events | Tennis Australia">
            <a:extLst>
              <a:ext uri="{FF2B5EF4-FFF2-40B4-BE49-F238E27FC236}">
                <a16:creationId xmlns:a16="http://schemas.microsoft.com/office/drawing/2014/main" id="{B855B0E7-0BD0-46D7-854F-27AD6CD5B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12" y="4993010"/>
            <a:ext cx="3050871" cy="170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occer's $215 Million Playoff Is Biggest Prize in Team Sports - Bloomberg">
            <a:extLst>
              <a:ext uri="{FF2B5EF4-FFF2-40B4-BE49-F238E27FC236}">
                <a16:creationId xmlns:a16="http://schemas.microsoft.com/office/drawing/2014/main" id="{ADC5BBD0-E1E9-4878-A4F1-64181C0D9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55" y="5045496"/>
            <a:ext cx="2573046" cy="162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implify your workout with lap swimming - Harvard Health Blog - Harvard  Health Publishing">
            <a:extLst>
              <a:ext uri="{FF2B5EF4-FFF2-40B4-BE49-F238E27FC236}">
                <a16:creationId xmlns:a16="http://schemas.microsoft.com/office/drawing/2014/main" id="{5931979D-ED5B-4F3D-9EA3-CF1D5A73C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789" y="2610924"/>
            <a:ext cx="3318562" cy="213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BD95326-E51D-443F-B052-CDF22751E9D8}"/>
              </a:ext>
            </a:extLst>
          </p:cNvPr>
          <p:cNvSpPr txBox="1">
            <a:spLocks/>
          </p:cNvSpPr>
          <p:nvPr/>
        </p:nvSpPr>
        <p:spPr>
          <a:xfrm>
            <a:off x="190747" y="143405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sentences with like/love/hate and these activities.</a:t>
            </a:r>
          </a:p>
        </p:txBody>
      </p:sp>
    </p:spTree>
    <p:extLst>
      <p:ext uri="{BB962C8B-B14F-4D97-AF65-F5344CB8AC3E}">
        <p14:creationId xmlns:p14="http://schemas.microsoft.com/office/powerpoint/2010/main" val="427316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2590800" y="39232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The present simple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0" y="6291774"/>
            <a:ext cx="5622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reference: p. 70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25949" y="4746617"/>
            <a:ext cx="94752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Nurses look after patients in hospital.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F03A3-0F7D-4B40-A0B8-30EC66B7AC6B}"/>
              </a:ext>
            </a:extLst>
          </p:cNvPr>
          <p:cNvSpPr txBox="1"/>
          <p:nvPr/>
        </p:nvSpPr>
        <p:spPr>
          <a:xfrm>
            <a:off x="196949" y="1179390"/>
            <a:ext cx="7880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Things that are true in general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1993A7-81A6-4150-A4E4-2AF5E9733362}"/>
              </a:ext>
            </a:extLst>
          </p:cNvPr>
          <p:cNvSpPr txBox="1"/>
          <p:nvPr/>
        </p:nvSpPr>
        <p:spPr>
          <a:xfrm>
            <a:off x="125948" y="5394665"/>
            <a:ext cx="7036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I meet a lot of students at work.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8674" name="Picture 2" descr="Nurse Looking After Patient HD Stock Images | Shutterstock">
            <a:extLst>
              <a:ext uri="{FF2B5EF4-FFF2-40B4-BE49-F238E27FC236}">
                <a16:creationId xmlns:a16="http://schemas.microsoft.com/office/drawing/2014/main" id="{8087454E-E26D-450B-BA63-F9C89FE56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949" y="1861195"/>
            <a:ext cx="37147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6" name="Picture 4" descr="Teacher job description | Totaljobs">
            <a:extLst>
              <a:ext uri="{FF2B5EF4-FFF2-40B4-BE49-F238E27FC236}">
                <a16:creationId xmlns:a16="http://schemas.microsoft.com/office/drawing/2014/main" id="{72ED05E4-681B-4313-9B57-36247F58E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27438"/>
            <a:ext cx="4498768" cy="251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212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2590800" y="39232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The present simple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0" y="6113045"/>
            <a:ext cx="5622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reference: p. 70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74674" y="1814889"/>
            <a:ext cx="48322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​(</a:t>
            </a:r>
            <a:r>
              <a:rPr lang="en-US" sz="2800" u="none" strike="noStrike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+)  I/You/We/They + Verb</a:t>
            </a:r>
            <a:endParaRPr lang="en-US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F03A3-0F7D-4B40-A0B8-30EC66B7AC6B}"/>
              </a:ext>
            </a:extLst>
          </p:cNvPr>
          <p:cNvSpPr txBox="1"/>
          <p:nvPr/>
        </p:nvSpPr>
        <p:spPr>
          <a:xfrm>
            <a:off x="196949" y="1179390"/>
            <a:ext cx="1860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39F24B-A0E7-47F4-9E5B-2F65A7815BB2}"/>
              </a:ext>
            </a:extLst>
          </p:cNvPr>
          <p:cNvSpPr txBox="1"/>
          <p:nvPr/>
        </p:nvSpPr>
        <p:spPr>
          <a:xfrm>
            <a:off x="213361" y="2902013"/>
            <a:ext cx="86258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​(</a:t>
            </a:r>
            <a:r>
              <a:rPr lang="en-US" sz="2800" b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800" u="none" strike="noStrike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I/You/We/They + do not (don’t) + Verb</a:t>
            </a:r>
            <a:endParaRPr lang="en-US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EB595-7695-4BA4-96FB-6793D9E9D37D}"/>
              </a:ext>
            </a:extLst>
          </p:cNvPr>
          <p:cNvSpPr txBox="1"/>
          <p:nvPr/>
        </p:nvSpPr>
        <p:spPr>
          <a:xfrm>
            <a:off x="213361" y="4235946"/>
            <a:ext cx="48322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​(</a:t>
            </a:r>
            <a:r>
              <a:rPr lang="en-US" sz="2800" b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r>
              <a:rPr lang="en-US" sz="2800" u="none" strike="noStrike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Do I/You/We/They + Verb?</a:t>
            </a:r>
            <a:endParaRPr lang="en-US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A632FE-3281-48F2-931D-78940952D487}"/>
              </a:ext>
            </a:extLst>
          </p:cNvPr>
          <p:cNvSpPr txBox="1"/>
          <p:nvPr/>
        </p:nvSpPr>
        <p:spPr>
          <a:xfrm>
            <a:off x="196949" y="2347948"/>
            <a:ext cx="84898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children like going out with their friends.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0A829D-62BB-482D-83C3-A102EA7227AF}"/>
              </a:ext>
            </a:extLst>
          </p:cNvPr>
          <p:cNvSpPr txBox="1"/>
          <p:nvPr/>
        </p:nvSpPr>
        <p:spPr>
          <a:xfrm>
            <a:off x="281354" y="3537512"/>
            <a:ext cx="84898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don’t usually get up early in the morning.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E9F97-739B-4737-8D91-492B98E470E9}"/>
              </a:ext>
            </a:extLst>
          </p:cNvPr>
          <p:cNvSpPr txBox="1"/>
          <p:nvPr/>
        </p:nvSpPr>
        <p:spPr>
          <a:xfrm>
            <a:off x="293077" y="4871445"/>
            <a:ext cx="848985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    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you go to evening classes?</a:t>
            </a:r>
          </a:p>
          <a:p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Yes, I do / No, I don’t.</a:t>
            </a:r>
          </a:p>
        </p:txBody>
      </p:sp>
    </p:spTree>
    <p:extLst>
      <p:ext uri="{BB962C8B-B14F-4D97-AF65-F5344CB8AC3E}">
        <p14:creationId xmlns:p14="http://schemas.microsoft.com/office/powerpoint/2010/main" val="3053859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2514600"/>
            <a:ext cx="76962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itchFamily="18" charset="0"/>
                <a:cs typeface="Times New Roman" pitchFamily="18" charset="0"/>
                <a:hlinkClick r:id="rId2"/>
              </a:rPr>
              <a:t>https://www.helbling-ezone.com</a:t>
            </a: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Course: DH19QS-010112283701</a:t>
            </a:r>
          </a:p>
          <a:p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Course ID: GDW5-2CT9</a:t>
            </a:r>
            <a:endParaRPr lang="vi-V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676492"/>
            <a:ext cx="8229600" cy="889144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ONLINE ASSIGNMENTS</a:t>
            </a:r>
          </a:p>
        </p:txBody>
      </p:sp>
    </p:spTree>
    <p:extLst>
      <p:ext uri="{BB962C8B-B14F-4D97-AF65-F5344CB8AC3E}">
        <p14:creationId xmlns:p14="http://schemas.microsoft.com/office/powerpoint/2010/main" val="2704068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2590800" y="39232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The present simple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0" y="6113045"/>
            <a:ext cx="5622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reference: p. 70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F03A3-0F7D-4B40-A0B8-30EC66B7AC6B}"/>
              </a:ext>
            </a:extLst>
          </p:cNvPr>
          <p:cNvSpPr txBox="1"/>
          <p:nvPr/>
        </p:nvSpPr>
        <p:spPr>
          <a:xfrm>
            <a:off x="196949" y="1179390"/>
            <a:ext cx="7804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Questions with question words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EB595-7695-4BA4-96FB-6793D9E9D37D}"/>
              </a:ext>
            </a:extLst>
          </p:cNvPr>
          <p:cNvSpPr txBox="1"/>
          <p:nvPr/>
        </p:nvSpPr>
        <p:spPr>
          <a:xfrm>
            <a:off x="196949" y="1970709"/>
            <a:ext cx="84898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​(</a:t>
            </a:r>
            <a:r>
              <a:rPr lang="en-US" sz="2800" b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r>
              <a:rPr lang="en-US" sz="2800" u="none" strike="noStrike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Question </a:t>
            </a:r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+ </a:t>
            </a:r>
            <a:r>
              <a:rPr lang="en-US" sz="2800" u="none" strike="noStrike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I/You/We/They + Verb?</a:t>
            </a:r>
            <a:endParaRPr lang="en-US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E9F97-739B-4737-8D91-492B98E470E9}"/>
              </a:ext>
            </a:extLst>
          </p:cNvPr>
          <p:cNvSpPr txBox="1"/>
          <p:nvPr/>
        </p:nvSpPr>
        <p:spPr>
          <a:xfrm>
            <a:off x="41032" y="4924823"/>
            <a:ext cx="1037492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 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do you have English classes?</a:t>
            </a:r>
          </a:p>
          <a:p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 have English classes on Monday, Wednesday, and Friday.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CB4AE-7B0D-4425-A9EC-84024C034AB1}"/>
              </a:ext>
            </a:extLst>
          </p:cNvPr>
          <p:cNvSpPr txBox="1"/>
          <p:nvPr/>
        </p:nvSpPr>
        <p:spPr>
          <a:xfrm>
            <a:off x="30481" y="2781957"/>
            <a:ext cx="848985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 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 you like?</a:t>
            </a:r>
          </a:p>
          <a:p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I like coffee.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60DCA2-23FF-4D25-BE15-9495B716F973}"/>
              </a:ext>
            </a:extLst>
          </p:cNvPr>
          <p:cNvSpPr txBox="1"/>
          <p:nvPr/>
        </p:nvSpPr>
        <p:spPr>
          <a:xfrm>
            <a:off x="0" y="3753996"/>
            <a:ext cx="848985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​Ex:   </a:t>
            </a:r>
            <a:r>
              <a:rPr lang="en-US" sz="2800" i="1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do you drink coffee?</a:t>
            </a:r>
          </a:p>
          <a:p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Because it helps me to concentrate on my work.</a:t>
            </a:r>
          </a:p>
        </p:txBody>
      </p:sp>
    </p:spTree>
    <p:extLst>
      <p:ext uri="{BB962C8B-B14F-4D97-AF65-F5344CB8AC3E}">
        <p14:creationId xmlns:p14="http://schemas.microsoft.com/office/powerpoint/2010/main" val="42567859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0370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971801" y="4460804"/>
            <a:ext cx="129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419600" y="4475064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pɑːti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4984024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social occasion, often in a person’s home, at which people eat, drink, talk, dance and enjoy themselves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 I was at a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birthday party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for my friend's five-year-old daughter.</a:t>
            </a:r>
          </a:p>
        </p:txBody>
      </p:sp>
      <p:pic>
        <p:nvPicPr>
          <p:cNvPr id="13" name="Picture 2" descr="Closing Parties Ibiza 2018: The Definite Guide! – Oceanbeat Ibiza">
            <a:extLst>
              <a:ext uri="{FF2B5EF4-FFF2-40B4-BE49-F238E27FC236}">
                <a16:creationId xmlns:a16="http://schemas.microsoft.com/office/drawing/2014/main" id="{0E4D7AE3-7D61-422C-B219-A0BC8F3F8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123070"/>
            <a:ext cx="4823985" cy="344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47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438400" y="4460804"/>
            <a:ext cx="1828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museum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419600" y="4475064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mjuˈziːəm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4984024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building in which objects of artistic, cultural, historical or scientific interest are kept and shown to the public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 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They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inherit"/>
              </a:rPr>
              <a:t>visited museums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 and galleries throughout the city.</a:t>
            </a:r>
          </a:p>
        </p:txBody>
      </p:sp>
      <p:pic>
        <p:nvPicPr>
          <p:cNvPr id="27650" name="Picture 2" descr="Open Museums in Chicago: Full Guide to Museums Reopening | Choose Chicago">
            <a:extLst>
              <a:ext uri="{FF2B5EF4-FFF2-40B4-BE49-F238E27FC236}">
                <a16:creationId xmlns:a16="http://schemas.microsoft.com/office/drawing/2014/main" id="{8F1CC3A4-DF8A-4BD3-9290-3EEC49BE7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581284"/>
            <a:ext cx="7010400" cy="3944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2755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219200" y="4583700"/>
            <a:ext cx="3577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Groups of people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ɡruːp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number of people or things that are together in the same place or that are connected in some way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Source Sans Pro" panose="020B0503030403020204" pitchFamily="34" charset="0"/>
              </a:rPr>
              <a:t>A group of us are going to the theatre this evening.</a:t>
            </a:r>
            <a:endParaRPr lang="en-US" sz="2800" b="0" i="1" dirty="0">
              <a:solidFill>
                <a:srgbClr val="0070C0"/>
              </a:solidFill>
              <a:effectLst/>
              <a:latin typeface="inherit"/>
            </a:endParaRPr>
          </a:p>
        </p:txBody>
      </p:sp>
      <p:pic>
        <p:nvPicPr>
          <p:cNvPr id="13" name="Picture 2" descr="Groups Of People In Different Colors Stock Photo, Picture And Royalty Free  Image. Image 31315231.">
            <a:extLst>
              <a:ext uri="{FF2B5EF4-FFF2-40B4-BE49-F238E27FC236}">
                <a16:creationId xmlns:a16="http://schemas.microsoft.com/office/drawing/2014/main" id="{48F6776A-9E00-4FA8-8B50-81799321B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57" y="1372972"/>
            <a:ext cx="4644773" cy="311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8" name="Picture 2" descr="Business people groups flat icons collection Vector Image">
            <a:extLst>
              <a:ext uri="{FF2B5EF4-FFF2-40B4-BE49-F238E27FC236}">
                <a16:creationId xmlns:a16="http://schemas.microsoft.com/office/drawing/2014/main" id="{206910D2-E773-4EE5-92DD-017982053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526" y="969497"/>
            <a:ext cx="3729456" cy="345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219200" y="4365971"/>
            <a:ext cx="3577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385141"/>
            <a:ext cx="15968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bænd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120442" y="5072940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small group of musicians who play popular music together, often with a singer or singers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He plays drums in a band that he formed with some friends.</a:t>
            </a:r>
          </a:p>
        </p:txBody>
      </p:sp>
      <p:pic>
        <p:nvPicPr>
          <p:cNvPr id="20482" name="Picture 2" descr="Ghost Hounds, a band featuring Steelers part owner, will open for the  Rolling Stones | Pittsburgh Post-Gazette">
            <a:extLst>
              <a:ext uri="{FF2B5EF4-FFF2-40B4-BE49-F238E27FC236}">
                <a16:creationId xmlns:a16="http://schemas.microsoft.com/office/drawing/2014/main" id="{1B9AA2EC-2378-47CD-AD99-2BD3DFF37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8" y="1299186"/>
            <a:ext cx="4122046" cy="288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Brendan McCahey Band - Irelands foremost Wedding Band">
            <a:extLst>
              <a:ext uri="{FF2B5EF4-FFF2-40B4-BE49-F238E27FC236}">
                <a16:creationId xmlns:a16="http://schemas.microsoft.com/office/drawing/2014/main" id="{25949D63-46C9-4268-8BA4-230EBBBBC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315961"/>
            <a:ext cx="4655293" cy="288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4938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219200" y="4365971"/>
            <a:ext cx="3577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favorite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385141"/>
            <a:ext cx="22826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feɪvərɪt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My favorite type of film is action film.</a:t>
            </a:r>
          </a:p>
        </p:txBody>
      </p:sp>
      <p:pic>
        <p:nvPicPr>
          <p:cNvPr id="21506" name="Picture 2" descr="Favorites - Theme My Login">
            <a:extLst>
              <a:ext uri="{FF2B5EF4-FFF2-40B4-BE49-F238E27FC236}">
                <a16:creationId xmlns:a16="http://schemas.microsoft.com/office/drawing/2014/main" id="{A88E0BD8-8844-4298-95AD-CAB07500C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5" y="1291289"/>
            <a:ext cx="4374819" cy="287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8" name="Picture 4" descr="The Word Favorite In A Blue Thumb's Up Symbol To Represent Liking.. Stock  Photo, Picture And Royalty Free Image. Image 19214234.">
            <a:extLst>
              <a:ext uri="{FF2B5EF4-FFF2-40B4-BE49-F238E27FC236}">
                <a16:creationId xmlns:a16="http://schemas.microsoft.com/office/drawing/2014/main" id="{48DDC38F-6891-4CD1-A99C-511435B9D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274" y="1291289"/>
            <a:ext cx="3276600" cy="287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080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introvert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ɪntrəvɜːt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quiet person who is more interested in their own thoughts and feelings than in spending time with other people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He was described as an introvert, a reserved man who spoke little.</a:t>
            </a:r>
          </a:p>
        </p:txBody>
      </p:sp>
      <p:pic>
        <p:nvPicPr>
          <p:cNvPr id="10" name="Picture 2" descr="Introvert or extrovert, normal or abnormal: the problem with personality  types">
            <a:extLst>
              <a:ext uri="{FF2B5EF4-FFF2-40B4-BE49-F238E27FC236}">
                <a16:creationId xmlns:a16="http://schemas.microsoft.com/office/drawing/2014/main" id="{7B238E3D-DC41-4FB5-8F5A-94C4428DF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194" y="1101947"/>
            <a:ext cx="5365958" cy="358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455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tɔːk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to say things; to speak in order to give information or to express feelings, ideas, etc.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We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inherit"/>
              </a:rPr>
              <a:t>talked on the phone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 for over an hour.</a:t>
            </a:r>
          </a:p>
        </p:txBody>
      </p:sp>
      <p:pic>
        <p:nvPicPr>
          <p:cNvPr id="16390" name="Picture 6" descr="Talk Human To Me: Why It's Time For Brands To Get Real">
            <a:extLst>
              <a:ext uri="{FF2B5EF4-FFF2-40B4-BE49-F238E27FC236}">
                <a16:creationId xmlns:a16="http://schemas.microsoft.com/office/drawing/2014/main" id="{5BFEEF3D-A885-4719-B872-1EEAC5686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413" y="846701"/>
            <a:ext cx="64008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855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trævl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to go from one place to another, especially over a long distance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We always travel first class.</a:t>
            </a:r>
          </a:p>
        </p:txBody>
      </p:sp>
      <p:pic>
        <p:nvPicPr>
          <p:cNvPr id="26626" name="Picture 2" descr="50 Best Trips For Solo Female Travel (And Why Now Is The Time To Go)">
            <a:extLst>
              <a:ext uri="{FF2B5EF4-FFF2-40B4-BE49-F238E27FC236}">
                <a16:creationId xmlns:a16="http://schemas.microsoft.com/office/drawing/2014/main" id="{1FE6C7CC-A286-4BF1-922A-423A51D8F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0" y="715963"/>
            <a:ext cx="4668127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8" name="Picture 4" descr="A look into the European nations that have opened up for travel | Times of  India Travel">
            <a:extLst>
              <a:ext uri="{FF2B5EF4-FFF2-40B4-BE49-F238E27FC236}">
                <a16:creationId xmlns:a16="http://schemas.microsoft.com/office/drawing/2014/main" id="{E5F5C769-6208-47A4-BF67-8F3C63757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515" y="727686"/>
            <a:ext cx="4158085" cy="369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781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00300" y="65682"/>
            <a:ext cx="4191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UNIT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3300" y="835123"/>
            <a:ext cx="701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FREE TIME</a:t>
            </a:r>
          </a:p>
        </p:txBody>
      </p:sp>
      <p:pic>
        <p:nvPicPr>
          <p:cNvPr id="4098" name="Picture 2" descr="Family Isometric Set With Free Time And Activities Symbols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61" y="1810222"/>
            <a:ext cx="8688339" cy="4898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844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vɪzɪt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to go to see a person or a place for a period of time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My parents are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inherit"/>
              </a:rPr>
              <a:t>coming to visit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 me next week.</a:t>
            </a:r>
          </a:p>
        </p:txBody>
      </p:sp>
      <p:pic>
        <p:nvPicPr>
          <p:cNvPr id="22530" name="Picture 2" descr="Children Visit Friend Hospital Stock Vector (Royalty Free) 71042146">
            <a:extLst>
              <a:ext uri="{FF2B5EF4-FFF2-40B4-BE49-F238E27FC236}">
                <a16:creationId xmlns:a16="http://schemas.microsoft.com/office/drawing/2014/main" id="{16F7B9F3-514E-4694-8588-E1FC38F87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4" y="939580"/>
            <a:ext cx="4001086" cy="319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Visit Grandparents Cartoon Stock Illustrations – 56 Visit Grandparents  Cartoon Stock Illustrations, Vectors &amp; Clipart - Dreamstime">
            <a:extLst>
              <a:ext uri="{FF2B5EF4-FFF2-40B4-BE49-F238E27FC236}">
                <a16:creationId xmlns:a16="http://schemas.microsoft.com/office/drawing/2014/main" id="{CF75CAF9-0DCF-480B-8C30-96173B2B4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672122"/>
            <a:ext cx="5092505" cy="3671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59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wɜːk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to do something that involves physical or mental effort, especially as part of a job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Source Sans Pro" panose="020B0503030403020204" pitchFamily="34" charset="0"/>
              </a:rPr>
              <a:t>The whole team is currently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Source Sans Pro" panose="020B0503030403020204" pitchFamily="34" charset="0"/>
              </a:rPr>
              <a:t>working on the project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Source Sans Pro" panose="020B0503030403020204" pitchFamily="34" charset="0"/>
              </a:rPr>
              <a:t>.</a:t>
            </a:r>
            <a:endParaRPr lang="en-US" sz="2800" b="0" i="1" dirty="0">
              <a:solidFill>
                <a:srgbClr val="0070C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554" name="Picture 2" descr="Working from home? HR experts offer a few tips on staying productive">
            <a:extLst>
              <a:ext uri="{FF2B5EF4-FFF2-40B4-BE49-F238E27FC236}">
                <a16:creationId xmlns:a16="http://schemas.microsoft.com/office/drawing/2014/main" id="{4DB0AC44-607F-4841-B6D9-62CA9393D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86" y="942051"/>
            <a:ext cx="4206027" cy="3147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 descr="4 Ways to Make Work Fun (and Productive) with Technology - Actioned">
            <a:extLst>
              <a:ext uri="{FF2B5EF4-FFF2-40B4-BE49-F238E27FC236}">
                <a16:creationId xmlns:a16="http://schemas.microsoft.com/office/drawing/2014/main" id="{07E3ED8D-EC97-4B6F-A624-1986D9519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173" y="942051"/>
            <a:ext cx="4206028" cy="314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910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raɪt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to make letters or numbers on a surface, especially using a pen or a pencil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In some countries children don't start learning to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inherit"/>
              </a:rPr>
              <a:t>read and write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 until they are six.</a:t>
            </a:r>
          </a:p>
        </p:txBody>
      </p:sp>
      <p:pic>
        <p:nvPicPr>
          <p:cNvPr id="24578" name="Picture 2" descr="Write What You Know or Know What You Write? | by Robert Roy Britt | The  Writing Cooperative">
            <a:extLst>
              <a:ext uri="{FF2B5EF4-FFF2-40B4-BE49-F238E27FC236}">
                <a16:creationId xmlns:a16="http://schemas.microsoft.com/office/drawing/2014/main" id="{BDFCC41C-DF50-4228-B027-BC696AE6D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93" y="824649"/>
            <a:ext cx="4174307" cy="3294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 descr="4 Reasons to Write by Hand Rather Than Type | Mental Floss">
            <a:extLst>
              <a:ext uri="{FF2B5EF4-FFF2-40B4-BE49-F238E27FC236}">
                <a16:creationId xmlns:a16="http://schemas.microsoft.com/office/drawing/2014/main" id="{5F355064-907E-4CC3-9D75-B9860F43C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821227"/>
            <a:ext cx="4402907" cy="3294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158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2756186" y="4583700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extrovert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75339" y="4602870"/>
            <a:ext cx="26556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ekstrəvɜːt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322327" y="5057192"/>
            <a:ext cx="922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lively and confident person who enjoys being with other people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-81443" y="5981991"/>
            <a:ext cx="96239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She's a real extrovert and loves to socialize and meet new people.</a:t>
            </a:r>
          </a:p>
        </p:txBody>
      </p:sp>
      <p:pic>
        <p:nvPicPr>
          <p:cNvPr id="16386" name="Picture 2" descr="Extrovert Personality Subliminal MP3 - Subliminal CD">
            <a:extLst>
              <a:ext uri="{FF2B5EF4-FFF2-40B4-BE49-F238E27FC236}">
                <a16:creationId xmlns:a16="http://schemas.microsoft.com/office/drawing/2014/main" id="{03CCA41F-4311-40CC-B5C2-DFF6DB6ED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53" y="1377526"/>
            <a:ext cx="3008357" cy="288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What Is an Extrovert? Personality, Characteristics, Type, and More">
            <a:extLst>
              <a:ext uri="{FF2B5EF4-FFF2-40B4-BE49-F238E27FC236}">
                <a16:creationId xmlns:a16="http://schemas.microsoft.com/office/drawing/2014/main" id="{9875363A-EC14-45E5-BD85-D4CF886EC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468" y="1377526"/>
            <a:ext cx="5354350" cy="288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1117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3642EB-2010-4806-8AAC-7F66F6A954A3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EXERCISES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932B5FB-1222-499F-B5D1-833DC3197A4B}"/>
              </a:ext>
            </a:extLst>
          </p:cNvPr>
          <p:cNvSpPr txBox="1">
            <a:spLocks/>
          </p:cNvSpPr>
          <p:nvPr/>
        </p:nvSpPr>
        <p:spPr>
          <a:xfrm>
            <a:off x="114300" y="114300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exercises 1, 3, 4 on page 24.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43135-A49F-4831-BC95-17EB5593BCDB}"/>
              </a:ext>
            </a:extLst>
          </p:cNvPr>
          <p:cNvSpPr txBox="1">
            <a:spLocks/>
          </p:cNvSpPr>
          <p:nvPr/>
        </p:nvSpPr>
        <p:spPr>
          <a:xfrm>
            <a:off x="114300" y="213360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Listening: Do exercises 7, 8 on page 25.</a:t>
            </a:r>
          </a:p>
        </p:txBody>
      </p:sp>
    </p:spTree>
    <p:extLst>
      <p:ext uri="{BB962C8B-B14F-4D97-AF65-F5344CB8AC3E}">
        <p14:creationId xmlns:p14="http://schemas.microsoft.com/office/powerpoint/2010/main" val="287093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 txBox="1">
            <a:spLocks/>
          </p:cNvSpPr>
          <p:nvPr/>
        </p:nvSpPr>
        <p:spPr>
          <a:xfrm>
            <a:off x="76201" y="63500"/>
            <a:ext cx="2743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A9F0E03-F905-4F63-BC05-8FB3AF5D5604}"/>
              </a:ext>
            </a:extLst>
          </p:cNvPr>
          <p:cNvSpPr txBox="1">
            <a:spLocks/>
          </p:cNvSpPr>
          <p:nvPr/>
        </p:nvSpPr>
        <p:spPr>
          <a:xfrm>
            <a:off x="114300" y="2112108"/>
            <a:ext cx="8915400" cy="3644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have a son and a daughter. The son is 6 years old. The son likes playing soccer. I usually take the son to the stadium 3 days a week. The daughter is 9 years old. The daughter likes playing the piano. The daughter goes to the piano classes 2 days a week in the afternoon and my husband takes my daughter to her class. My husband and I talk to my son and daughter a lot so that we can understand my son and daughter more.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EF205E4-8001-46F3-91E6-D80358658A1A}"/>
              </a:ext>
            </a:extLst>
          </p:cNvPr>
          <p:cNvSpPr txBox="1">
            <a:spLocks/>
          </p:cNvSpPr>
          <p:nvPr/>
        </p:nvSpPr>
        <p:spPr>
          <a:xfrm>
            <a:off x="114300" y="114300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the text below.</a:t>
            </a:r>
          </a:p>
        </p:txBody>
      </p:sp>
    </p:spTree>
    <p:extLst>
      <p:ext uri="{BB962C8B-B14F-4D97-AF65-F5344CB8AC3E}">
        <p14:creationId xmlns:p14="http://schemas.microsoft.com/office/powerpoint/2010/main" val="418714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 txBox="1">
            <a:spLocks/>
          </p:cNvSpPr>
          <p:nvPr/>
        </p:nvSpPr>
        <p:spPr>
          <a:xfrm>
            <a:off x="76201" y="63500"/>
            <a:ext cx="2743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A9F0E03-F905-4F63-BC05-8FB3AF5D5604}"/>
              </a:ext>
            </a:extLst>
          </p:cNvPr>
          <p:cNvSpPr txBox="1">
            <a:spLocks/>
          </p:cNvSpPr>
          <p:nvPr/>
        </p:nvSpPr>
        <p:spPr>
          <a:xfrm>
            <a:off x="114300" y="2112108"/>
            <a:ext cx="8915400" cy="3644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have a son and a daughter. The son is 6 years old. 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likes playing soccer. I usually take </a:t>
            </a:r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the stadium 3 days a week. The daughter is 9 years old. 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daughter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likes playing the piano. 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daughter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goes to the piano classes 2 days a week in the afternoon and my husband takes </a:t>
            </a:r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daughter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her class. My husband and I talk to </a:t>
            </a:r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son and daughter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lot so that we can understand </a:t>
            </a:r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son and daughter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EF205E4-8001-46F3-91E6-D80358658A1A}"/>
              </a:ext>
            </a:extLst>
          </p:cNvPr>
          <p:cNvSpPr txBox="1">
            <a:spLocks/>
          </p:cNvSpPr>
          <p:nvPr/>
        </p:nvSpPr>
        <p:spPr>
          <a:xfrm>
            <a:off x="114300" y="114300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the text below.</a:t>
            </a:r>
          </a:p>
        </p:txBody>
      </p:sp>
    </p:spTree>
    <p:extLst>
      <p:ext uri="{BB962C8B-B14F-4D97-AF65-F5344CB8AC3E}">
        <p14:creationId xmlns:p14="http://schemas.microsoft.com/office/powerpoint/2010/main" val="36798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596900"/>
            <a:ext cx="6019799" cy="3931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 Placeholder 3"/>
          <p:cNvSpPr txBox="1">
            <a:spLocks/>
          </p:cNvSpPr>
          <p:nvPr/>
        </p:nvSpPr>
        <p:spPr>
          <a:xfrm>
            <a:off x="76201" y="63500"/>
            <a:ext cx="2743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</p:txBody>
      </p:sp>
      <p:sp>
        <p:nvSpPr>
          <p:cNvPr id="2" name="Rectangle 1"/>
          <p:cNvSpPr/>
          <p:nvPr/>
        </p:nvSpPr>
        <p:spPr>
          <a:xfrm>
            <a:off x="76200" y="4528531"/>
            <a:ext cx="89153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vi-VN" b="1" dirty="0"/>
              <a:t>Đại từ tân ngữ </a:t>
            </a:r>
            <a:r>
              <a:rPr lang="vi-VN" dirty="0"/>
              <a:t>đứng ở vị trí tân ngữ (đằng sau động từ hoặc giới từ</a:t>
            </a:r>
            <a:r>
              <a:rPr lang="en-US" dirty="0"/>
              <a:t>,</a:t>
            </a:r>
            <a:r>
              <a:rPr lang="vi-VN" dirty="0"/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vi-VN" dirty="0"/>
              <a:t>. Bạn cần phân biệt rõ đại từ tân ngữ với đại từ chủ ngữ. Chủ ngữ là</a:t>
            </a:r>
            <a:r>
              <a:rPr lang="en-US" dirty="0"/>
              <a:t> </a:t>
            </a:r>
            <a:r>
              <a:rPr lang="vi-VN" dirty="0"/>
              <a:t>chủ thể của hành động (gây ra hành động), còn tân ngữ là đối tượng nhận sự tác động</a:t>
            </a:r>
            <a:r>
              <a:rPr lang="en-US" dirty="0"/>
              <a:t> </a:t>
            </a:r>
            <a:r>
              <a:rPr lang="vi-VN" dirty="0"/>
              <a:t>của hành động.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86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52400" y="100685"/>
          <a:ext cx="8686800" cy="6646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193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Subject </a:t>
                      </a:r>
                    </a:p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pronouns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pronouns</a:t>
                      </a:r>
                    </a:p>
                    <a:p>
                      <a:pPr algn="ctr"/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742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have a best friend. She helps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 lot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 studies.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742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 are my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little child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 love </a:t>
                      </a:r>
                      <a:r>
                        <a:rPr lang="en-US" sz="2400" u="sng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so much.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742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live in the country. My friends visit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every summer.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742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u="sng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Huong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Mai 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my old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friends at university. I often write to </a:t>
                      </a:r>
                      <a:r>
                        <a:rPr lang="en-US" sz="2400" u="sng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them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742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 cousin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Ly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kind. Every one loves </a:t>
                      </a:r>
                      <a:r>
                        <a:rPr lang="en-US" sz="2400" u="sng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her.</a:t>
                      </a:r>
                      <a:endParaRPr lang="en-US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4243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Where is your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son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? I can’t see </a:t>
                      </a:r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him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4243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house 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very</a:t>
                      </a:r>
                      <a:r>
                        <a:rPr lang="en-US" sz="2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nice. I really like </a:t>
                      </a:r>
                      <a:r>
                        <a:rPr lang="en-US" sz="2400" u="sng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9704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3642EB-2010-4806-8AAC-7F66F6A954A3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EXERCISES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932B5FB-1222-499F-B5D1-833DC3197A4B}"/>
              </a:ext>
            </a:extLst>
          </p:cNvPr>
          <p:cNvSpPr txBox="1">
            <a:spLocks/>
          </p:cNvSpPr>
          <p:nvPr/>
        </p:nvSpPr>
        <p:spPr>
          <a:xfrm>
            <a:off x="114300" y="114300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exercise 3 on page 15 (workbook).</a:t>
            </a:r>
          </a:p>
        </p:txBody>
      </p:sp>
    </p:spTree>
    <p:extLst>
      <p:ext uri="{BB962C8B-B14F-4D97-AF65-F5344CB8AC3E}">
        <p14:creationId xmlns:p14="http://schemas.microsoft.com/office/powerpoint/2010/main" val="407181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7937" y="1371600"/>
            <a:ext cx="87462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music, free time activities, days of the week.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present simple, object pronouns, like/love/hate +V-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form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talking about likes and dislikes; making suggestions, agreeing and disagreeing.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19400" y="499596"/>
            <a:ext cx="3623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CONTENTS </a:t>
            </a:r>
          </a:p>
        </p:txBody>
      </p:sp>
    </p:spTree>
    <p:extLst>
      <p:ext uri="{BB962C8B-B14F-4D97-AF65-F5344CB8AC3E}">
        <p14:creationId xmlns:p14="http://schemas.microsoft.com/office/powerpoint/2010/main" val="40927198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8D7A6-3BEF-4AF4-805B-8C43ECC4FF20}"/>
              </a:ext>
            </a:extLst>
          </p:cNvPr>
          <p:cNvSpPr txBox="1">
            <a:spLocks/>
          </p:cNvSpPr>
          <p:nvPr/>
        </p:nvSpPr>
        <p:spPr>
          <a:xfrm>
            <a:off x="94371" y="215471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 really like Katie, but she never notices _______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5B3740-B612-4015-80C8-42D11612FDB1}"/>
              </a:ext>
            </a:extLst>
          </p:cNvPr>
          <p:cNvSpPr txBox="1">
            <a:spLocks/>
          </p:cNvSpPr>
          <p:nvPr/>
        </p:nvSpPr>
        <p:spPr>
          <a:xfrm>
            <a:off x="94371" y="297210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My brother lives in Mexico. I don’t see _______very often.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E3D5C13-4150-4CFE-A34F-4AA763C0DA93}"/>
              </a:ext>
            </a:extLst>
          </p:cNvPr>
          <p:cNvSpPr txBox="1">
            <a:spLocks/>
          </p:cNvSpPr>
          <p:nvPr/>
        </p:nvSpPr>
        <p:spPr>
          <a:xfrm>
            <a:off x="94371" y="390341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This worksheet is hard. I’m not sure I can do _______.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11B943A-88EE-435C-86F8-80953410302E}"/>
              </a:ext>
            </a:extLst>
          </p:cNvPr>
          <p:cNvSpPr txBox="1">
            <a:spLocks/>
          </p:cNvSpPr>
          <p:nvPr/>
        </p:nvSpPr>
        <p:spPr>
          <a:xfrm>
            <a:off x="94371" y="4631785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How are your parents? I haven’t seen _______for ages.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782875A-30BF-47DE-8608-701AA9070DE8}"/>
              </a:ext>
            </a:extLst>
          </p:cNvPr>
          <p:cNvSpPr txBox="1">
            <a:spLocks/>
          </p:cNvSpPr>
          <p:nvPr/>
        </p:nvSpPr>
        <p:spPr>
          <a:xfrm>
            <a:off x="114300" y="5313492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Lisa really likes David, but he doesn’t like_______.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2384F4-EBC6-49D9-9205-52E7A1D508D5}"/>
              </a:ext>
            </a:extLst>
          </p:cNvPr>
          <p:cNvSpPr txBox="1"/>
          <p:nvPr/>
        </p:nvSpPr>
        <p:spPr>
          <a:xfrm>
            <a:off x="0" y="140685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EXERCISES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E7CF0F1-6854-45BD-ACA6-2C79EA379253}"/>
              </a:ext>
            </a:extLst>
          </p:cNvPr>
          <p:cNvSpPr txBox="1">
            <a:spLocks/>
          </p:cNvSpPr>
          <p:nvPr/>
        </p:nvSpPr>
        <p:spPr>
          <a:xfrm>
            <a:off x="241495" y="109338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the correct object pronouns</a:t>
            </a:r>
          </a:p>
        </p:txBody>
      </p:sp>
    </p:spTree>
    <p:extLst>
      <p:ext uri="{BB962C8B-B14F-4D97-AF65-F5344CB8AC3E}">
        <p14:creationId xmlns:p14="http://schemas.microsoft.com/office/powerpoint/2010/main" val="320076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8D7A6-3BEF-4AF4-805B-8C43ECC4FF20}"/>
              </a:ext>
            </a:extLst>
          </p:cNvPr>
          <p:cNvSpPr txBox="1">
            <a:spLocks/>
          </p:cNvSpPr>
          <p:nvPr/>
        </p:nvSpPr>
        <p:spPr>
          <a:xfrm>
            <a:off x="94371" y="215471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This dress looks a bit small. Do you think it will fit _______?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5B3740-B612-4015-80C8-42D11612FDB1}"/>
              </a:ext>
            </a:extLst>
          </p:cNvPr>
          <p:cNvSpPr txBox="1">
            <a:spLocks/>
          </p:cNvSpPr>
          <p:nvPr/>
        </p:nvSpPr>
        <p:spPr>
          <a:xfrm>
            <a:off x="94371" y="297210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Star Wars is a fantastic film. I love watching _______.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E3D5C13-4150-4CFE-A34F-4AA763C0DA93}"/>
              </a:ext>
            </a:extLst>
          </p:cNvPr>
          <p:cNvSpPr txBox="1">
            <a:spLocks/>
          </p:cNvSpPr>
          <p:nvPr/>
        </p:nvSpPr>
        <p:spPr>
          <a:xfrm>
            <a:off x="94371" y="3903410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Your boss called. He wants to speak to_______.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11B943A-88EE-435C-86F8-80953410302E}"/>
              </a:ext>
            </a:extLst>
          </p:cNvPr>
          <p:cNvSpPr txBox="1">
            <a:spLocks/>
          </p:cNvSpPr>
          <p:nvPr/>
        </p:nvSpPr>
        <p:spPr>
          <a:xfrm>
            <a:off x="94371" y="4631785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Where is my text book? I can’t find _______.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782875A-30BF-47DE-8608-701AA9070DE8}"/>
              </a:ext>
            </a:extLst>
          </p:cNvPr>
          <p:cNvSpPr txBox="1">
            <a:spLocks/>
          </p:cNvSpPr>
          <p:nvPr/>
        </p:nvSpPr>
        <p:spPr>
          <a:xfrm>
            <a:off x="114300" y="5313492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 Jessica is really nice. I like _______ a lot.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2384F4-EBC6-49D9-9205-52E7A1D508D5}"/>
              </a:ext>
            </a:extLst>
          </p:cNvPr>
          <p:cNvSpPr txBox="1"/>
          <p:nvPr/>
        </p:nvSpPr>
        <p:spPr>
          <a:xfrm>
            <a:off x="0" y="140685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EXERCISES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E7CF0F1-6854-45BD-ACA6-2C79EA379253}"/>
              </a:ext>
            </a:extLst>
          </p:cNvPr>
          <p:cNvSpPr txBox="1">
            <a:spLocks/>
          </p:cNvSpPr>
          <p:nvPr/>
        </p:nvSpPr>
        <p:spPr>
          <a:xfrm>
            <a:off x="241495" y="1093383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the correct object pronouns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5853639-3BFF-4212-AD45-324EC01DA4FE}"/>
              </a:ext>
            </a:extLst>
          </p:cNvPr>
          <p:cNvSpPr txBox="1">
            <a:spLocks/>
          </p:cNvSpPr>
          <p:nvPr/>
        </p:nvSpPr>
        <p:spPr>
          <a:xfrm>
            <a:off x="114300" y="5995199"/>
            <a:ext cx="8915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 I see my friends everyday. I always have lunch with_______ .</a:t>
            </a:r>
          </a:p>
        </p:txBody>
      </p:sp>
    </p:spTree>
    <p:extLst>
      <p:ext uri="{BB962C8B-B14F-4D97-AF65-F5344CB8AC3E}">
        <p14:creationId xmlns:p14="http://schemas.microsoft.com/office/powerpoint/2010/main" val="84228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25500"/>
            <a:ext cx="8735400" cy="5803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Placeholder 3"/>
          <p:cNvSpPr txBox="1">
            <a:spLocks/>
          </p:cNvSpPr>
          <p:nvPr/>
        </p:nvSpPr>
        <p:spPr>
          <a:xfrm>
            <a:off x="76201" y="63500"/>
            <a:ext cx="2514599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571750"/>
            <a:ext cx="4114800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555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Free time activities (Có hình ảnh) | Giáo dục, Tiếng anh, Tây ban nh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1000"/>
            <a:ext cx="8077200" cy="620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230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Free Time Activities #1 (Có hình ảnh) | Phiếu bài tập, Bài tậ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2400"/>
            <a:ext cx="8382000" cy="668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7431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/>
          </p:cNvSpPr>
          <p:nvPr/>
        </p:nvSpPr>
        <p:spPr>
          <a:xfrm>
            <a:off x="25400" y="457200"/>
            <a:ext cx="2514599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499" y="1600200"/>
            <a:ext cx="868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Write a profile about yourself for the site above. Include true and false information.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799" y="2819400"/>
            <a:ext cx="868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Exchange your profile with a partner. Find out if you are a good match. </a:t>
            </a:r>
          </a:p>
        </p:txBody>
      </p:sp>
    </p:spTree>
    <p:extLst>
      <p:ext uri="{BB962C8B-B14F-4D97-AF65-F5344CB8AC3E}">
        <p14:creationId xmlns:p14="http://schemas.microsoft.com/office/powerpoint/2010/main" val="2429826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209800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i="1" dirty="0">
                <a:solidFill>
                  <a:srgbClr val="92D050"/>
                </a:solidFill>
                <a:latin typeface="Bahnschrift Light" pitchFamily="34" charset="0"/>
              </a:rPr>
              <a:t>The end! </a:t>
            </a:r>
          </a:p>
        </p:txBody>
      </p:sp>
    </p:spTree>
    <p:extLst>
      <p:ext uri="{BB962C8B-B14F-4D97-AF65-F5344CB8AC3E}">
        <p14:creationId xmlns:p14="http://schemas.microsoft.com/office/powerpoint/2010/main" val="551900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ck 41">
            <a:hlinkClick r:id="" action="ppaction://media"/>
            <a:extLst>
              <a:ext uri="{FF2B5EF4-FFF2-40B4-BE49-F238E27FC236}">
                <a16:creationId xmlns:a16="http://schemas.microsoft.com/office/drawing/2014/main" id="{CDD337A1-881A-4D25-AF0F-D73A68826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5628" y="1250276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3581400" y="323165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Music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D313C7-257B-4D43-B765-689BB5F28EE6}"/>
              </a:ext>
            </a:extLst>
          </p:cNvPr>
          <p:cNvSpPr txBox="1"/>
          <p:nvPr/>
        </p:nvSpPr>
        <p:spPr>
          <a:xfrm>
            <a:off x="228600" y="2377441"/>
            <a:ext cx="6629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folk music		5. rock music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				6. jazz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classical music		7. pop music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country music		8. house music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0" y="1250276"/>
            <a:ext cx="868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 to the types of music and guess the names of them</a:t>
            </a:r>
          </a:p>
        </p:txBody>
      </p:sp>
    </p:spTree>
    <p:extLst>
      <p:ext uri="{BB962C8B-B14F-4D97-AF65-F5344CB8AC3E}">
        <p14:creationId xmlns:p14="http://schemas.microsoft.com/office/powerpoint/2010/main" val="186680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8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2590800" y="39232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The present simple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0" y="6291774"/>
            <a:ext cx="5622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 reference: p. 70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125949" y="4746617"/>
            <a:ext cx="47508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I like drinking coffee.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Do you like drinking coffee and tea? Harmful effects of caffeine!! -  mossPink ~shibazakura~">
            <a:extLst>
              <a:ext uri="{FF2B5EF4-FFF2-40B4-BE49-F238E27FC236}">
                <a16:creationId xmlns:a16="http://schemas.microsoft.com/office/drawing/2014/main" id="{54E7279D-34BA-4578-97B8-CEE667A9B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5949" y="1853893"/>
            <a:ext cx="3614738" cy="278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EAF03A3-0F7D-4B40-A0B8-30EC66B7AC6B}"/>
              </a:ext>
            </a:extLst>
          </p:cNvPr>
          <p:cNvSpPr txBox="1"/>
          <p:nvPr/>
        </p:nvSpPr>
        <p:spPr>
          <a:xfrm>
            <a:off x="196949" y="1179390"/>
            <a:ext cx="3276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Likes / dislikes</a:t>
            </a:r>
          </a:p>
        </p:txBody>
      </p:sp>
      <p:pic>
        <p:nvPicPr>
          <p:cNvPr id="1030" name="Picture 6" descr="My Thoughts on Meetings">
            <a:extLst>
              <a:ext uri="{FF2B5EF4-FFF2-40B4-BE49-F238E27FC236}">
                <a16:creationId xmlns:a16="http://schemas.microsoft.com/office/drawing/2014/main" id="{264C7272-8425-41DF-A98B-88FFE09B2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2" y="1843342"/>
            <a:ext cx="4645563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A1993A7-81A6-4150-A4E4-2AF5E9733362}"/>
              </a:ext>
            </a:extLst>
          </p:cNvPr>
          <p:cNvSpPr txBox="1"/>
          <p:nvPr/>
        </p:nvSpPr>
        <p:spPr>
          <a:xfrm>
            <a:off x="125948" y="5394665"/>
            <a:ext cx="47508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I don’t like meetings.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29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77B6E-A07E-47D9-AFA1-8BE2999B93BF}"/>
              </a:ext>
            </a:extLst>
          </p:cNvPr>
          <p:cNvSpPr txBox="1"/>
          <p:nvPr/>
        </p:nvSpPr>
        <p:spPr>
          <a:xfrm>
            <a:off x="3581400" y="323165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083213" y="4871364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Dancing </a:t>
            </a:r>
          </a:p>
        </p:txBody>
      </p:sp>
      <p:pic>
        <p:nvPicPr>
          <p:cNvPr id="1026" name="Picture 2" descr="Dancing Through...' Theatre Dance Vietnam - Dance Informa Magazine">
            <a:extLst>
              <a:ext uri="{FF2B5EF4-FFF2-40B4-BE49-F238E27FC236}">
                <a16:creationId xmlns:a16="http://schemas.microsoft.com/office/drawing/2014/main" id="{EC8BE95A-286A-477B-B42A-1F42F0C71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50276"/>
            <a:ext cx="6680803" cy="362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2902366" y="4890534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dɑːnsɪŋ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1076179" y="5394584"/>
            <a:ext cx="4649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moving your body to music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381000" y="6060804"/>
            <a:ext cx="768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I go to dancing classes three days a week.</a:t>
            </a:r>
            <a:endParaRPr lang="en-US" sz="28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698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083213" y="4871364"/>
            <a:ext cx="204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swiming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2902366" y="4890534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swɪmɪŋ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381000" y="5715000"/>
            <a:ext cx="768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Swimming is a good form of exercise.</a:t>
            </a:r>
            <a:endParaRPr lang="en-US" sz="28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Simplify your workout with lap swimming - Harvard Health Blog - Harvard  Health Publishing">
            <a:extLst>
              <a:ext uri="{FF2B5EF4-FFF2-40B4-BE49-F238E27FC236}">
                <a16:creationId xmlns:a16="http://schemas.microsoft.com/office/drawing/2014/main" id="{199BC6FE-C06A-46EF-807B-4E1D9FBD1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44951"/>
            <a:ext cx="5486400" cy="3526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D137C8-664F-4BCC-815E-D17D4111611F}"/>
              </a:ext>
            </a:extLst>
          </p:cNvPr>
          <p:cNvSpPr txBox="1"/>
          <p:nvPr/>
        </p:nvSpPr>
        <p:spPr>
          <a:xfrm>
            <a:off x="2661635" y="422607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3030656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8786A7-E872-4683-87F4-C3742013CAA5}"/>
              </a:ext>
            </a:extLst>
          </p:cNvPr>
          <p:cNvSpPr txBox="1"/>
          <p:nvPr/>
        </p:nvSpPr>
        <p:spPr>
          <a:xfrm>
            <a:off x="-152400" y="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Sitka Banner" panose="02000505000000020004" pitchFamily="2" charset="0"/>
              </a:rPr>
              <a:t>VOCABULARY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F3104-4275-4484-B8EB-2B6071A9DC48}"/>
              </a:ext>
            </a:extLst>
          </p:cNvPr>
          <p:cNvSpPr txBox="1"/>
          <p:nvPr/>
        </p:nvSpPr>
        <p:spPr>
          <a:xfrm>
            <a:off x="1747484" y="4763357"/>
            <a:ext cx="3763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Playing soccer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3CA60-4A78-406A-B921-0E7A45FF209B}"/>
              </a:ext>
            </a:extLst>
          </p:cNvPr>
          <p:cNvSpPr txBox="1"/>
          <p:nvPr/>
        </p:nvSpPr>
        <p:spPr>
          <a:xfrm>
            <a:off x="4532549" y="4779980"/>
            <a:ext cx="23119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/ˈ</a:t>
            </a:r>
            <a:r>
              <a:rPr lang="en-US" sz="2800" b="0" i="0" dirty="0" err="1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sɒkə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(r)/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E4A49-96D5-4554-8B76-7E2187BC6A33}"/>
              </a:ext>
            </a:extLst>
          </p:cNvPr>
          <p:cNvSpPr txBox="1"/>
          <p:nvPr/>
        </p:nvSpPr>
        <p:spPr>
          <a:xfrm>
            <a:off x="41031" y="5188048"/>
            <a:ext cx="913588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1" u="none" strike="noStrike" dirty="0">
                <a:solidFill>
                  <a:srgbClr val="4577B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4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game played by two teams of 11 players, using a round ball which players kick up and down the playing field. Teams try to kick the ball into the other team’s goal.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C5CA4-6722-4C4E-8583-83DC09A45DA0}"/>
              </a:ext>
            </a:extLst>
          </p:cNvPr>
          <p:cNvSpPr txBox="1"/>
          <p:nvPr/>
        </p:nvSpPr>
        <p:spPr>
          <a:xfrm>
            <a:off x="372883" y="6273225"/>
            <a:ext cx="768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Ex: 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I </a:t>
            </a:r>
            <a:r>
              <a:rPr lang="en-US" sz="2800" b="1" i="1" dirty="0">
                <a:solidFill>
                  <a:srgbClr val="0070C0"/>
                </a:solidFill>
                <a:effectLst/>
                <a:latin typeface="inherit"/>
              </a:rPr>
              <a:t>played soccer</a:t>
            </a:r>
            <a:r>
              <a:rPr lang="en-US" sz="2800" b="0" i="1" dirty="0">
                <a:solidFill>
                  <a:srgbClr val="0070C0"/>
                </a:solidFill>
                <a:effectLst/>
                <a:latin typeface="inherit"/>
              </a:rPr>
              <a:t> when I was younger.</a:t>
            </a:r>
            <a:endParaRPr lang="en-US" sz="28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Soccer's $215 Million Playoff Is Biggest Prize in Team Sports - Bloomberg">
            <a:extLst>
              <a:ext uri="{FF2B5EF4-FFF2-40B4-BE49-F238E27FC236}">
                <a16:creationId xmlns:a16="http://schemas.microsoft.com/office/drawing/2014/main" id="{07C08C62-6CAD-4AB5-8CAE-141C17195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866988"/>
            <a:ext cx="6265398" cy="3953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C9847A-FF74-4660-B897-91C873037FF3}"/>
              </a:ext>
            </a:extLst>
          </p:cNvPr>
          <p:cNvSpPr txBox="1"/>
          <p:nvPr/>
        </p:nvSpPr>
        <p:spPr>
          <a:xfrm>
            <a:off x="3629375" y="220657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highlight>
                  <a:srgbClr val="FFFF00"/>
                </a:highlight>
                <a:latin typeface="Sitka Banner" panose="02000505000000020004" pitchFamily="2" charset="0"/>
              </a:rPr>
              <a:t>Free time activities </a:t>
            </a:r>
          </a:p>
        </p:txBody>
      </p:sp>
    </p:spTree>
    <p:extLst>
      <p:ext uri="{BB962C8B-B14F-4D97-AF65-F5344CB8AC3E}">
        <p14:creationId xmlns:p14="http://schemas.microsoft.com/office/powerpoint/2010/main" val="2994344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7598</TotalTime>
  <Words>1806</Words>
  <Application>Microsoft Office PowerPoint</Application>
  <PresentationFormat>On-screen Show (4:3)</PresentationFormat>
  <Paragraphs>252</Paragraphs>
  <Slides>46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Arial</vt:lpstr>
      <vt:lpstr>Bahnschrift Light</vt:lpstr>
      <vt:lpstr>Calibri</vt:lpstr>
      <vt:lpstr>inherit</vt:lpstr>
      <vt:lpstr>Lucida Sans Unicode</vt:lpstr>
      <vt:lpstr>Sitka Banner</vt:lpstr>
      <vt:lpstr>Source Sans Pro</vt:lpstr>
      <vt:lpstr>Times New Roman</vt:lpstr>
      <vt:lpstr>Wingdings</vt:lpstr>
      <vt:lpstr>Office Theme</vt:lpstr>
      <vt:lpstr>TEACHER’S PERSONAL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Thanh Loan</dc:creator>
  <cp:lastModifiedBy>Loan Nguyen Thanh</cp:lastModifiedBy>
  <cp:revision>502</cp:revision>
  <cp:lastPrinted>2020-05-27T05:01:57Z</cp:lastPrinted>
  <dcterms:created xsi:type="dcterms:W3CDTF">2017-09-19T10:39:41Z</dcterms:created>
  <dcterms:modified xsi:type="dcterms:W3CDTF">2021-03-06T08:26:03Z</dcterms:modified>
</cp:coreProperties>
</file>